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12"/>
  </p:notesMasterIdLst>
  <p:sldIdLst>
    <p:sldId id="257" r:id="rId2"/>
    <p:sldId id="258" r:id="rId3"/>
    <p:sldId id="264" r:id="rId4"/>
    <p:sldId id="259" r:id="rId5"/>
    <p:sldId id="265" r:id="rId6"/>
    <p:sldId id="266" r:id="rId7"/>
    <p:sldId id="263" r:id="rId8"/>
    <p:sldId id="260" r:id="rId9"/>
    <p:sldId id="261" r:id="rId10"/>
    <p:sldId id="262" r:id="rId11"/>
  </p:sldIdLst>
  <p:sldSz cx="9144000" cy="6858000" type="screen4x3"/>
  <p:notesSz cx="6858000" cy="9144000"/>
  <p:defaultTextStyle>
    <a:defPPr>
      <a:defRPr lang="de-DE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81" d="100"/>
          <a:sy n="81" d="100"/>
        </p:scale>
        <p:origin x="-1224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notesMaster" Target="notesMasters/notesMaster1.xml"/><Relationship Id="rId13" Type="http://schemas.openxmlformats.org/officeDocument/2006/relationships/printerSettings" Target="printerSettings/printerSettings1.bin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berschrift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6666B8-B483-1A43-9C2E-202E20EBA089}" type="datetimeFigureOut">
              <a:rPr lang="de-DE" smtClean="0"/>
              <a:t>01.02.18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7CE9C5-D748-B24B-A828-E3FA593B15F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468744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50er Jahre, keine akute Hungersnot,</a:t>
            </a:r>
            <a:r>
              <a:rPr lang="de-DE" baseline="0" dirty="0" smtClean="0"/>
              <a:t> aber keine Versorgungssicherheit, schwierige Lage für ländliche Bevölkerung, sieht in ganz Westeuropa ähnlich aus 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7CE9C5-D748-B24B-A828-E3FA593B15F3}" type="slidenum">
              <a:rPr lang="de-DE" smtClean="0"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117889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Input</a:t>
            </a:r>
            <a:r>
              <a:rPr lang="de-DE" baseline="0" dirty="0" smtClean="0"/>
              <a:t> zu Weg A, nationaler Weg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7CE9C5-D748-B24B-A828-E3FA593B15F3}" type="slidenum">
              <a:rPr lang="de-DE" smtClean="0"/>
              <a:t>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8454820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Gleichbleibendes Budget! Großer</a:t>
            </a:r>
            <a:r>
              <a:rPr lang="de-DE" baseline="0" dirty="0" smtClean="0"/>
              <a:t> öffentlicher Druck, weil soviel Geld in die Landwirtschaft gegeben wurde 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7CE9C5-D748-B24B-A828-E3FA593B15F3}" type="slidenum">
              <a:rPr lang="de-DE" smtClean="0"/>
              <a:t>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302082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Input zur Weg B, europäischer</a:t>
            </a:r>
            <a:r>
              <a:rPr lang="de-DE" baseline="0" dirty="0" smtClean="0"/>
              <a:t> Weg </a:t>
            </a:r>
            <a:r>
              <a:rPr lang="de-DE" baseline="0" dirty="0" smtClean="0">
                <a:sym typeface="Wingdings"/>
              </a:rPr>
              <a:t> diese Ziele haben sie ausgemacht, als die wichtigsten Bereiche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7CE9C5-D748-B24B-A828-E3FA593B15F3}" type="slidenum">
              <a:rPr lang="de-DE" smtClean="0"/>
              <a:t>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0595062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Gleichbleibendes Budget! Großer</a:t>
            </a:r>
            <a:r>
              <a:rPr lang="de-DE" baseline="0" dirty="0" smtClean="0"/>
              <a:t> öffentlicher Druck, weil soviel Geld in die Landwirtschaft gegeben wurde 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7CE9C5-D748-B24B-A828-E3FA593B15F3}" type="slidenum">
              <a:rPr lang="de-DE" smtClean="0"/>
              <a:t>9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30208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de-DE" smtClean="0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D9109C-BB94-E240-97F5-1B563BEBD48A}" type="datetime2">
              <a:rPr lang="de-DE" smtClean="0">
                <a:latin typeface="Arial"/>
              </a:rPr>
              <a:pPr/>
              <a:t>Donnerstag, 1. Februar 18</a:t>
            </a:fld>
            <a:endParaRPr lang="en-US">
              <a:latin typeface="Arial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>
              <a:latin typeface="Arial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>
                <a:latin typeface="Arial"/>
              </a:rPr>
              <a:pPr/>
              <a:t>‹Nr.›</a:t>
            </a:fld>
            <a:endParaRPr lang="en-US">
              <a:latin typeface="Arial"/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266973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Mastertitelformat bearbeiten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039DDE-E7F9-8741-B596-12F183B69DDC}" type="datetime2">
              <a:rPr lang="de-DE" smtClean="0">
                <a:latin typeface="Arial"/>
              </a:rPr>
              <a:pPr/>
              <a:t>Donnerstag, 1. Februar 18</a:t>
            </a:fld>
            <a:endParaRPr lang="en-US">
              <a:latin typeface="Arial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>
              <a:latin typeface="Arial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>
                <a:latin typeface="Arial"/>
              </a:rPr>
              <a:pPr/>
              <a:t>‹Nr.›</a:t>
            </a:fld>
            <a:endParaRPr lang="en-US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1352589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de-DE" smtClean="0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B2E17-6C1E-6641-B6D4-A0B674EFB23F}" type="datetime2">
              <a:rPr lang="de-DE" smtClean="0">
                <a:latin typeface="Arial"/>
              </a:rPr>
              <a:pPr/>
              <a:t>Donnerstag, 1. Februar 18</a:t>
            </a:fld>
            <a:endParaRPr lang="en-US">
              <a:latin typeface="Arial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>
              <a:latin typeface="Arial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>
                <a:latin typeface="Arial"/>
              </a:rPr>
              <a:pPr/>
              <a:t>‹Nr.›</a:t>
            </a:fld>
            <a:endParaRPr lang="en-US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1437611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Mastertitelformat bearbeiten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7F4823-D1B3-3443-BD32-AAF3F66C16C6}" type="datetime2">
              <a:rPr lang="de-DE" smtClean="0">
                <a:latin typeface="Arial"/>
              </a:rPr>
              <a:pPr/>
              <a:t>Donnerstag, 1. Februar 18</a:t>
            </a:fld>
            <a:endParaRPr lang="en-US">
              <a:latin typeface="Arial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>
              <a:latin typeface="Arial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>
                <a:latin typeface="Arial"/>
              </a:rPr>
              <a:pPr/>
              <a:t>‹Nr.›</a:t>
            </a:fld>
            <a:endParaRPr lang="en-US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95706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de-DE" smtClean="0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BB57F-82E8-2F4D-861C-10A675AECC7F}" type="datetime2">
              <a:rPr lang="de-DE" smtClean="0">
                <a:latin typeface="Arial"/>
              </a:rPr>
              <a:pPr/>
              <a:t>Donnerstag, 1. Februar 18</a:t>
            </a:fld>
            <a:endParaRPr lang="en-US">
              <a:latin typeface="Arial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>
              <a:latin typeface="Arial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>
                <a:latin typeface="Arial"/>
              </a:rPr>
              <a:pPr/>
              <a:t>‹Nr.›</a:t>
            </a:fld>
            <a:endParaRPr lang="en-US">
              <a:latin typeface="Arial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6111224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Mastertitelformat bearbeiten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A925D8-1782-8740-9912-8833CA28ED8E}" type="datetime2">
              <a:rPr lang="de-DE" smtClean="0">
                <a:latin typeface="Arial"/>
              </a:rPr>
              <a:pPr/>
              <a:t>Donnerstag, 1. Februar 18</a:t>
            </a:fld>
            <a:endParaRPr lang="en-US">
              <a:latin typeface="Arial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>
              <a:latin typeface="Arial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>
                <a:latin typeface="Arial"/>
              </a:rPr>
              <a:pPr/>
              <a:t>‹Nr.›</a:t>
            </a:fld>
            <a:endParaRPr lang="en-US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1505494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377A9-B741-A845-B652-DC6F8C02DCCA}" type="datetime2">
              <a:rPr lang="de-DE" smtClean="0">
                <a:latin typeface="Arial"/>
              </a:rPr>
              <a:pPr/>
              <a:t>Donnerstag, 1. Februar 18</a:t>
            </a:fld>
            <a:endParaRPr lang="en-US">
              <a:latin typeface="Arial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>
              <a:latin typeface="Arial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>
                <a:latin typeface="Arial"/>
              </a:rPr>
              <a:pPr/>
              <a:t>‹Nr.›</a:t>
            </a:fld>
            <a:endParaRPr lang="en-US">
              <a:latin typeface="Arial"/>
            </a:endParaRPr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101632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Mastertitelformat bearbeiten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5AA5B-7F35-E148-A404-6BC07A5F5EC0}" type="datetime2">
              <a:rPr lang="de-DE" smtClean="0">
                <a:latin typeface="Arial"/>
              </a:rPr>
              <a:pPr/>
              <a:t>Donnerstag, 1. Februar 18</a:t>
            </a:fld>
            <a:endParaRPr lang="en-US">
              <a:latin typeface="Arial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>
              <a:latin typeface="Arial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>
                <a:latin typeface="Arial"/>
              </a:rPr>
              <a:pPr/>
              <a:t>‹Nr.›</a:t>
            </a:fld>
            <a:endParaRPr lang="en-US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4656440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3BE46-D708-A341-846B-C5F0E33F5F54}" type="datetime2">
              <a:rPr lang="de-DE" smtClean="0">
                <a:latin typeface="Arial"/>
              </a:rPr>
              <a:pPr/>
              <a:t>Donnerstag, 1. Februar 18</a:t>
            </a:fld>
            <a:endParaRPr lang="en-US">
              <a:latin typeface="Arial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>
              <a:latin typeface="Arial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>
                <a:latin typeface="Arial"/>
              </a:rPr>
              <a:pPr/>
              <a:t>‹Nr.›</a:t>
            </a:fld>
            <a:endParaRPr lang="en-US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2709495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de-DE" smtClean="0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888E9-A32F-6E46-825C-9E812C68D911}" type="datetime2">
              <a:rPr lang="de-DE" smtClean="0">
                <a:latin typeface="Arial"/>
              </a:rPr>
              <a:pPr/>
              <a:t>Donnerstag, 1. Februar 18</a:t>
            </a:fld>
            <a:endParaRPr lang="en-US">
              <a:latin typeface="Arial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>
              <a:latin typeface="Arial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>
                <a:latin typeface="Arial"/>
              </a:rPr>
              <a:pPr/>
              <a:t>‹Nr.›</a:t>
            </a:fld>
            <a:endParaRPr lang="en-US">
              <a:latin typeface="Arial"/>
            </a:endParaRPr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644719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de-DE" smtClean="0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 smtClean="0"/>
              <a:t>Bild auf Platzhalter ziehen oder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3AB0C-9538-B24A-8CB7-0BC0A44F2095}" type="datetime2">
              <a:rPr lang="de-DE" smtClean="0">
                <a:latin typeface="Arial"/>
              </a:rPr>
              <a:pPr/>
              <a:t>Donnerstag, 1. Februar 18</a:t>
            </a:fld>
            <a:endParaRPr lang="en-US">
              <a:latin typeface="Arial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>
              <a:latin typeface="Arial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>
                <a:latin typeface="Arial"/>
              </a:rPr>
              <a:pPr/>
              <a:t>‹Nr.›</a:t>
            </a:fld>
            <a:endParaRPr lang="en-US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1189779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endParaRPr lang="en-US">
              <a:solidFill>
                <a:srgbClr val="FFFFFF"/>
              </a:solidFill>
              <a:latin typeface="Arial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endParaRPr lang="en-US">
              <a:solidFill>
                <a:srgbClr val="FFFFFF"/>
              </a:solidFill>
              <a:latin typeface="Arial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pPr defTabSz="914400"/>
            <a:fld id="{0DF89C78-3D0C-154B-ABE3-3D048E3C0507}" type="datetime2">
              <a:rPr lang="de-DE" smtClean="0">
                <a:latin typeface="Arial"/>
              </a:rPr>
              <a:pPr defTabSz="914400"/>
              <a:t>Donnerstag, 1. Februar 18</a:t>
            </a:fld>
            <a:endParaRPr lang="en-US" dirty="0">
              <a:latin typeface="Arial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pPr algn="r" defTabSz="914400"/>
            <a:endParaRPr lang="en-US" dirty="0">
              <a:latin typeface="Arial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pPr defTabSz="914400"/>
            <a:fld id="{0CFEC368-1D7A-4F81-ABF6-AE0E36BAF64C}" type="slidenum">
              <a:rPr lang="en-US" smtClean="0">
                <a:latin typeface="Arial"/>
              </a:rPr>
              <a:pPr defTabSz="914400"/>
              <a:t>‹Nr.›</a:t>
            </a:fld>
            <a:endParaRPr lang="en-US" dirty="0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0529054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openxmlformats.org/officeDocument/2006/relationships/image" Target="../media/image4.png"/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2.jp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„Unsere Landwirtschaft“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>
                <a:latin typeface="+mj-lt"/>
                <a:cs typeface="SeroOT"/>
              </a:rPr>
              <a:t>Ein Entscheidungsspiel zur Agrarpolitik</a:t>
            </a:r>
            <a:endParaRPr lang="de-DE" dirty="0">
              <a:latin typeface="+mj-lt"/>
              <a:cs typeface="SeroOT"/>
            </a:endParaRPr>
          </a:p>
        </p:txBody>
      </p:sp>
      <p:sp>
        <p:nvSpPr>
          <p:cNvPr id="12" name="Rechteck 11"/>
          <p:cNvSpPr/>
          <p:nvPr/>
        </p:nvSpPr>
        <p:spPr>
          <a:xfrm>
            <a:off x="0" y="1"/>
            <a:ext cx="9144000" cy="70309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defTabSz="914400"/>
            <a:endParaRPr lang="de-DE">
              <a:solidFill>
                <a:srgbClr val="FFFFFF"/>
              </a:solidFill>
              <a:latin typeface="Arial"/>
            </a:endParaRPr>
          </a:p>
        </p:txBody>
      </p:sp>
      <p:pic>
        <p:nvPicPr>
          <p:cNvPr id="13" name="Bild 12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0"/>
            <a:ext cx="1202002" cy="703095"/>
          </a:xfrm>
          <a:prstGeom prst="rect">
            <a:avLst/>
          </a:prstGeom>
          <a:noFill/>
          <a:ln>
            <a:noFill/>
          </a:ln>
        </p:spPr>
      </p:pic>
      <p:sp>
        <p:nvSpPr>
          <p:cNvPr id="14" name="Textfeld 13"/>
          <p:cNvSpPr txBox="1"/>
          <p:nvPr/>
        </p:nvSpPr>
        <p:spPr>
          <a:xfrm>
            <a:off x="1202002" y="71735"/>
            <a:ext cx="1651477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/>
            <a:r>
              <a:rPr lang="de-DE" sz="900" dirty="0">
                <a:solidFill>
                  <a:srgbClr val="4C5A6A"/>
                </a:solidFill>
                <a:latin typeface="Arial"/>
              </a:rPr>
              <a:t>Von der Europäischen Kommission mitfinanzierte Maßnahme</a:t>
            </a:r>
          </a:p>
        </p:txBody>
      </p:sp>
      <p:pic>
        <p:nvPicPr>
          <p:cNvPr id="15" name="Bild 1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74878" y="0"/>
            <a:ext cx="1569122" cy="771805"/>
          </a:xfrm>
          <a:prstGeom prst="rect">
            <a:avLst/>
          </a:prstGeom>
        </p:spPr>
      </p:pic>
      <p:pic>
        <p:nvPicPr>
          <p:cNvPr id="16" name="Bild 15"/>
          <p:cNvPicPr>
            <a:picLocks/>
          </p:cNvPicPr>
          <p:nvPr/>
        </p:nvPicPr>
        <p:blipFill>
          <a:blip r:embed="rId4"/>
          <a:stretch>
            <a:fillRect/>
          </a:stretch>
        </p:blipFill>
        <p:spPr>
          <a:xfrm>
            <a:off x="3369953" y="241800"/>
            <a:ext cx="2638800" cy="29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01022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i="1" dirty="0" smtClean="0">
                <a:cs typeface="SeroOT-Bold"/>
              </a:rPr>
              <a:t>Entscheidung 3b </a:t>
            </a:r>
            <a:endParaRPr lang="de-DE" i="1" dirty="0">
              <a:cs typeface="SeroOT-Bold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de-DE" dirty="0" smtClean="0"/>
              <a:t>20 Jahre später: Technische Innovationen. Rationalisierung der Arbeitsprozesse. Kleinbauern sterben. Wenig Nachwuchs für die Landwirtschaft. Entvölkerung von ländlichen Regionen. </a:t>
            </a:r>
          </a:p>
        </p:txBody>
      </p:sp>
      <p:sp>
        <p:nvSpPr>
          <p:cNvPr id="7" name="Rechteck 6"/>
          <p:cNvSpPr/>
          <p:nvPr/>
        </p:nvSpPr>
        <p:spPr>
          <a:xfrm>
            <a:off x="0" y="1"/>
            <a:ext cx="9144000" cy="70309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defTabSz="914400"/>
            <a:endParaRPr lang="de-DE">
              <a:solidFill>
                <a:srgbClr val="FFFFFF"/>
              </a:solidFill>
              <a:latin typeface="Arial"/>
            </a:endParaRPr>
          </a:p>
        </p:txBody>
      </p:sp>
      <p:pic>
        <p:nvPicPr>
          <p:cNvPr id="9" name="Bild 8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0"/>
            <a:ext cx="1202002" cy="703095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Textfeld 9"/>
          <p:cNvSpPr txBox="1"/>
          <p:nvPr/>
        </p:nvSpPr>
        <p:spPr>
          <a:xfrm>
            <a:off x="1202002" y="71735"/>
            <a:ext cx="1651477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/>
            <a:r>
              <a:rPr lang="de-DE" sz="900" dirty="0">
                <a:solidFill>
                  <a:srgbClr val="4C5A6A"/>
                </a:solidFill>
                <a:latin typeface="Arial"/>
              </a:rPr>
              <a:t>Von der Europäischen Kommission mitfinanzierte Maßnahme</a:t>
            </a:r>
          </a:p>
        </p:txBody>
      </p:sp>
      <p:pic>
        <p:nvPicPr>
          <p:cNvPr id="11" name="Bild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74878" y="0"/>
            <a:ext cx="1569122" cy="771805"/>
          </a:xfrm>
          <a:prstGeom prst="rect">
            <a:avLst/>
          </a:prstGeom>
        </p:spPr>
      </p:pic>
      <p:pic>
        <p:nvPicPr>
          <p:cNvPr id="12" name="Bild 11"/>
          <p:cNvPicPr>
            <a:picLocks/>
          </p:cNvPicPr>
          <p:nvPr/>
        </p:nvPicPr>
        <p:blipFill>
          <a:blip r:embed="rId4"/>
          <a:stretch>
            <a:fillRect/>
          </a:stretch>
        </p:blipFill>
        <p:spPr>
          <a:xfrm>
            <a:off x="3369953" y="241800"/>
            <a:ext cx="2638800" cy="291600"/>
          </a:xfrm>
          <a:prstGeom prst="rect">
            <a:avLst/>
          </a:prstGeom>
        </p:spPr>
      </p:pic>
      <p:graphicFrame>
        <p:nvGraphicFramePr>
          <p:cNvPr id="5" name="Tabel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27843642"/>
              </p:ext>
            </p:extLst>
          </p:nvPr>
        </p:nvGraphicFramePr>
        <p:xfrm>
          <a:off x="457200" y="3595743"/>
          <a:ext cx="8229600" cy="2286000"/>
        </p:xfrm>
        <a:graphic>
          <a:graphicData uri="http://schemas.openxmlformats.org/drawingml/2006/table">
            <a:tbl>
              <a:tblPr firstRow="1" bandRow="1">
                <a:tableStyleId>{22838BEF-8BB2-4498-84A7-C5851F593DF1}</a:tableStyleId>
              </a:tblPr>
              <a:tblGrid>
                <a:gridCol w="4114800"/>
                <a:gridCol w="4114800"/>
              </a:tblGrid>
              <a:tr h="796379">
                <a:tc>
                  <a:txBody>
                    <a:bodyPr/>
                    <a:lstStyle/>
                    <a:p>
                      <a:pPr algn="l"/>
                      <a:r>
                        <a:rPr lang="de-DE" dirty="0" smtClean="0">
                          <a:latin typeface="+mj-lt"/>
                        </a:rPr>
                        <a:t>Variante 1: </a:t>
                      </a:r>
                    </a:p>
                    <a:p>
                      <a:pPr algn="l"/>
                      <a:r>
                        <a:rPr lang="de-DE" dirty="0" smtClean="0">
                          <a:latin typeface="+mj-lt"/>
                        </a:rPr>
                        <a:t>Protektionistische Mittel</a:t>
                      </a:r>
                    </a:p>
                    <a:p>
                      <a:pPr marL="285750" indent="-285750" algn="l">
                        <a:buFontTx/>
                        <a:buChar char="-"/>
                      </a:pPr>
                      <a:r>
                        <a:rPr lang="de-DE" b="0" dirty="0" smtClean="0">
                          <a:latin typeface="+mj-lt"/>
                        </a:rPr>
                        <a:t>Subventionen für Klein- und Jungbauern</a:t>
                      </a:r>
                      <a:r>
                        <a:rPr lang="de-DE" b="0" baseline="0" dirty="0" smtClean="0">
                          <a:latin typeface="+mj-lt"/>
                        </a:rPr>
                        <a:t> </a:t>
                      </a:r>
                    </a:p>
                    <a:p>
                      <a:pPr marL="285750" indent="-285750" algn="l">
                        <a:buFontTx/>
                        <a:buChar char="-"/>
                      </a:pPr>
                      <a:r>
                        <a:rPr lang="de-DE" b="0" baseline="0" dirty="0" smtClean="0">
                          <a:latin typeface="+mj-lt"/>
                        </a:rPr>
                        <a:t>Förderprogramm für ländliche Regionen</a:t>
                      </a:r>
                      <a:endParaRPr lang="de-DE" b="0" dirty="0" smtClean="0">
                        <a:latin typeface="+mj-lt"/>
                      </a:endParaRPr>
                    </a:p>
                    <a:p>
                      <a:pPr algn="l"/>
                      <a:endParaRPr lang="de-DE" dirty="0" smtClean="0">
                        <a:latin typeface="+mj-lt"/>
                      </a:endParaRPr>
                    </a:p>
                    <a:p>
                      <a:pPr algn="l"/>
                      <a:endParaRPr lang="de-DE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de-DE" dirty="0" smtClean="0">
                          <a:latin typeface="+mj-lt"/>
                        </a:rPr>
                        <a:t>Variante</a:t>
                      </a:r>
                      <a:r>
                        <a:rPr lang="de-DE" baseline="0" dirty="0" smtClean="0">
                          <a:latin typeface="+mj-lt"/>
                        </a:rPr>
                        <a:t> 2:</a:t>
                      </a:r>
                    </a:p>
                    <a:p>
                      <a:pPr algn="l"/>
                      <a:r>
                        <a:rPr lang="de-DE" baseline="0" dirty="0" smtClean="0">
                          <a:latin typeface="+mj-lt"/>
                        </a:rPr>
                        <a:t>Marktliberale Mittel</a:t>
                      </a:r>
                    </a:p>
                    <a:p>
                      <a:pPr marL="285750" indent="-285750" algn="l">
                        <a:buFontTx/>
                        <a:buChar char="-"/>
                      </a:pPr>
                      <a:r>
                        <a:rPr lang="de-DE" b="0" baseline="0" dirty="0" smtClean="0">
                          <a:latin typeface="+mj-lt"/>
                        </a:rPr>
                        <a:t>Keine Eingriffe in den Markt </a:t>
                      </a:r>
                    </a:p>
                    <a:p>
                      <a:pPr marL="0" indent="0" algn="l">
                        <a:buFontTx/>
                        <a:buNone/>
                      </a:pPr>
                      <a:endParaRPr lang="de-DE" b="0" dirty="0" smtClean="0">
                        <a:latin typeface="+mj-lt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221349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i="1" dirty="0" smtClean="0">
                <a:cs typeface="SeroOT-Bold"/>
              </a:rPr>
              <a:t>Entscheidung 1 </a:t>
            </a:r>
            <a:endParaRPr lang="de-DE" i="1" dirty="0">
              <a:cs typeface="SeroOT-Bold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de-DE" dirty="0" smtClean="0"/>
              <a:t>Nationale oder Europäische Lösung?</a:t>
            </a:r>
          </a:p>
          <a:p>
            <a:endParaRPr lang="de-DE" dirty="0" smtClean="0"/>
          </a:p>
        </p:txBody>
      </p:sp>
      <p:sp>
        <p:nvSpPr>
          <p:cNvPr id="7" name="Rechteck 6"/>
          <p:cNvSpPr/>
          <p:nvPr/>
        </p:nvSpPr>
        <p:spPr>
          <a:xfrm>
            <a:off x="0" y="1"/>
            <a:ext cx="9144000" cy="70309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defTabSz="914400"/>
            <a:endParaRPr lang="de-DE">
              <a:solidFill>
                <a:srgbClr val="FFFFFF"/>
              </a:solidFill>
              <a:latin typeface="Arial"/>
            </a:endParaRPr>
          </a:p>
        </p:txBody>
      </p:sp>
      <p:pic>
        <p:nvPicPr>
          <p:cNvPr id="9" name="Bild 8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0"/>
            <a:ext cx="1202002" cy="703095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Textfeld 9"/>
          <p:cNvSpPr txBox="1"/>
          <p:nvPr/>
        </p:nvSpPr>
        <p:spPr>
          <a:xfrm>
            <a:off x="1202002" y="71735"/>
            <a:ext cx="1651477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/>
            <a:r>
              <a:rPr lang="de-DE" sz="900" dirty="0">
                <a:solidFill>
                  <a:srgbClr val="4C5A6A"/>
                </a:solidFill>
                <a:latin typeface="Arial"/>
              </a:rPr>
              <a:t>Von der Europäischen Kommission mitfinanzierte Maßnahme</a:t>
            </a:r>
          </a:p>
        </p:txBody>
      </p:sp>
      <p:pic>
        <p:nvPicPr>
          <p:cNvPr id="11" name="Bild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574878" y="0"/>
            <a:ext cx="1569122" cy="771805"/>
          </a:xfrm>
          <a:prstGeom prst="rect">
            <a:avLst/>
          </a:prstGeom>
        </p:spPr>
      </p:pic>
      <p:pic>
        <p:nvPicPr>
          <p:cNvPr id="12" name="Bild 11"/>
          <p:cNvPicPr>
            <a:picLocks/>
          </p:cNvPicPr>
          <p:nvPr/>
        </p:nvPicPr>
        <p:blipFill>
          <a:blip r:embed="rId5"/>
          <a:stretch>
            <a:fillRect/>
          </a:stretch>
        </p:blipFill>
        <p:spPr>
          <a:xfrm>
            <a:off x="3369953" y="241800"/>
            <a:ext cx="2638800" cy="291600"/>
          </a:xfrm>
          <a:prstGeom prst="rect">
            <a:avLst/>
          </a:prstGeom>
        </p:spPr>
      </p:pic>
      <p:graphicFrame>
        <p:nvGraphicFramePr>
          <p:cNvPr id="5" name="Tabel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7390148"/>
              </p:ext>
            </p:extLst>
          </p:nvPr>
        </p:nvGraphicFramePr>
        <p:xfrm>
          <a:off x="457200" y="2733514"/>
          <a:ext cx="8229600" cy="2751774"/>
        </p:xfrm>
        <a:graphic>
          <a:graphicData uri="http://schemas.openxmlformats.org/drawingml/2006/table">
            <a:tbl>
              <a:tblPr firstRow="1" bandRow="1">
                <a:tableStyleId>{22838BEF-8BB2-4498-84A7-C5851F593DF1}</a:tableStyleId>
              </a:tblPr>
              <a:tblGrid>
                <a:gridCol w="4114800"/>
                <a:gridCol w="4114800"/>
              </a:tblGrid>
              <a:tr h="275177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dirty="0" smtClean="0"/>
                        <a:t>Variante A: </a:t>
                      </a:r>
                      <a:r>
                        <a:rPr lang="de-DE" b="0" dirty="0" smtClean="0"/>
                        <a:t>Das Problem soll </a:t>
                      </a:r>
                      <a:r>
                        <a:rPr lang="de-DE" b="0" u="sng" dirty="0" smtClean="0"/>
                        <a:t>national</a:t>
                      </a:r>
                      <a:r>
                        <a:rPr lang="de-DE" b="0" dirty="0" smtClean="0"/>
                        <a:t> gelöst werden. Der deutsche Agrarminister soll einen Vorschlag ausarbeiten, </a:t>
                      </a:r>
                      <a:r>
                        <a:rPr lang="de-DE" b="0" dirty="0" smtClean="0"/>
                        <a:t>der zu der speziellen Lage in </a:t>
                      </a:r>
                      <a:r>
                        <a:rPr lang="de-DE" b="0" dirty="0" smtClean="0"/>
                        <a:t>Deutschland passt.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b="0" dirty="0" smtClean="0"/>
                        <a:t>Deutschland</a:t>
                      </a:r>
                      <a:r>
                        <a:rPr lang="de-DE" b="0" baseline="0" dirty="0" smtClean="0"/>
                        <a:t> behält daher seine Souveränität.</a:t>
                      </a:r>
                      <a:endParaRPr lang="de-DE" b="0" dirty="0" smtClean="0"/>
                    </a:p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dirty="0" smtClean="0"/>
                        <a:t>Variante B: </a:t>
                      </a:r>
                      <a:r>
                        <a:rPr lang="de-DE" b="0" dirty="0" smtClean="0"/>
                        <a:t>Das Problem soll </a:t>
                      </a:r>
                      <a:r>
                        <a:rPr lang="de-DE" b="0" u="sng" dirty="0" smtClean="0"/>
                        <a:t>europäisch</a:t>
                      </a:r>
                      <a:r>
                        <a:rPr lang="de-DE" b="0" dirty="0" smtClean="0"/>
                        <a:t> gelöst werden. Die europäischen </a:t>
                      </a:r>
                      <a:r>
                        <a:rPr lang="de-DE" b="0" dirty="0" smtClean="0"/>
                        <a:t>Agrarminister*innen </a:t>
                      </a:r>
                      <a:r>
                        <a:rPr lang="de-DE" b="0" dirty="0" smtClean="0"/>
                        <a:t>sollen gemeinsam einen Vorschlag ausarbeiten, der allen Ländern hilft. Die Kontrolle </a:t>
                      </a:r>
                      <a:r>
                        <a:rPr lang="de-DE" b="0" dirty="0" smtClean="0"/>
                        <a:t>übernimmt eine </a:t>
                      </a:r>
                      <a:r>
                        <a:rPr lang="de-DE" b="0" dirty="0" smtClean="0"/>
                        <a:t>gemeinsame europäische Institution. </a:t>
                      </a:r>
                      <a:endParaRPr lang="de-DE" b="0" dirty="0" smtClean="0">
                        <a:cs typeface="SeroOT"/>
                      </a:endParaRPr>
                    </a:p>
                    <a:p>
                      <a:endParaRPr lang="de-DE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625677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i="1" dirty="0" smtClean="0">
                <a:cs typeface="SeroOT-Bold"/>
              </a:rPr>
              <a:t>Nationale Ziele in der Landwirtschaft</a:t>
            </a:r>
            <a:endParaRPr lang="de-DE" i="1" dirty="0">
              <a:cs typeface="SeroOT-Bold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endParaRPr lang="de-DE" dirty="0" smtClean="0">
              <a:cs typeface="SeroOT"/>
            </a:endParaRPr>
          </a:p>
          <a:p>
            <a:pPr marL="457200" indent="-457200">
              <a:buFont typeface="+mj-lt"/>
              <a:buAutoNum type="arabicPeriod"/>
            </a:pPr>
            <a:r>
              <a:rPr lang="de-DE" dirty="0" smtClean="0">
                <a:cs typeface="SeroOT"/>
              </a:rPr>
              <a:t>Steigerung der Produktivität</a:t>
            </a:r>
          </a:p>
          <a:p>
            <a:pPr marL="457200" indent="-457200">
              <a:buFont typeface="+mj-lt"/>
              <a:buAutoNum type="arabicPeriod"/>
            </a:pPr>
            <a:endParaRPr lang="de-DE" dirty="0" smtClean="0">
              <a:cs typeface="SeroOT"/>
            </a:endParaRPr>
          </a:p>
          <a:p>
            <a:pPr marL="457200" indent="-457200">
              <a:buFont typeface="+mj-lt"/>
              <a:buAutoNum type="arabicPeriod"/>
            </a:pPr>
            <a:r>
              <a:rPr lang="de-DE" dirty="0" smtClean="0">
                <a:cs typeface="SeroOT"/>
              </a:rPr>
              <a:t>Angemessene Löhne für Landwirt*innen</a:t>
            </a:r>
          </a:p>
          <a:p>
            <a:pPr marL="457200" indent="-457200">
              <a:buFont typeface="+mj-lt"/>
              <a:buAutoNum type="arabicPeriod"/>
            </a:pPr>
            <a:endParaRPr lang="de-DE" dirty="0" smtClean="0">
              <a:cs typeface="SeroOT"/>
            </a:endParaRPr>
          </a:p>
          <a:p>
            <a:pPr marL="457200" indent="-457200">
              <a:buFont typeface="+mj-lt"/>
              <a:buAutoNum type="arabicPeriod"/>
            </a:pPr>
            <a:r>
              <a:rPr lang="de-DE" dirty="0" smtClean="0">
                <a:cs typeface="SeroOT"/>
              </a:rPr>
              <a:t>Stabilisierung der Märkte</a:t>
            </a:r>
          </a:p>
          <a:p>
            <a:pPr marL="457200" indent="-457200">
              <a:buFont typeface="+mj-lt"/>
              <a:buAutoNum type="arabicPeriod"/>
            </a:pPr>
            <a:endParaRPr lang="de-DE" dirty="0" smtClean="0">
              <a:cs typeface="SeroOT"/>
            </a:endParaRPr>
          </a:p>
          <a:p>
            <a:pPr marL="457200" indent="-457200">
              <a:buFont typeface="+mj-lt"/>
              <a:buAutoNum type="arabicPeriod"/>
            </a:pPr>
            <a:r>
              <a:rPr lang="de-DE" dirty="0" smtClean="0">
                <a:cs typeface="SeroOT"/>
              </a:rPr>
              <a:t>Sicherstellung der Versorgung</a:t>
            </a:r>
          </a:p>
          <a:p>
            <a:pPr marL="457200" indent="-457200">
              <a:buFont typeface="+mj-lt"/>
              <a:buAutoNum type="arabicPeriod"/>
            </a:pPr>
            <a:endParaRPr lang="de-DE" dirty="0" smtClean="0">
              <a:cs typeface="SeroOT"/>
            </a:endParaRPr>
          </a:p>
          <a:p>
            <a:pPr marL="457200" indent="-457200">
              <a:buFont typeface="+mj-lt"/>
              <a:buAutoNum type="arabicPeriod"/>
            </a:pPr>
            <a:r>
              <a:rPr lang="de-DE" dirty="0" smtClean="0">
                <a:cs typeface="SeroOT"/>
              </a:rPr>
              <a:t>Angemessene Preise </a:t>
            </a:r>
            <a:r>
              <a:rPr lang="de-DE" smtClean="0">
                <a:cs typeface="SeroOT"/>
              </a:rPr>
              <a:t>für Verbraucher</a:t>
            </a:r>
            <a:r>
              <a:rPr lang="de-DE" dirty="0" smtClean="0">
                <a:cs typeface="SeroOT"/>
              </a:rPr>
              <a:t>*innen </a:t>
            </a:r>
          </a:p>
          <a:p>
            <a:endParaRPr lang="de-DE" dirty="0" smtClean="0"/>
          </a:p>
          <a:p>
            <a:endParaRPr lang="de-DE" dirty="0"/>
          </a:p>
        </p:txBody>
      </p:sp>
      <p:sp>
        <p:nvSpPr>
          <p:cNvPr id="8" name="Rechteck 7"/>
          <p:cNvSpPr/>
          <p:nvPr/>
        </p:nvSpPr>
        <p:spPr>
          <a:xfrm>
            <a:off x="0" y="1"/>
            <a:ext cx="9144000" cy="70309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pic>
        <p:nvPicPr>
          <p:cNvPr id="9" name="Bild 8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0"/>
            <a:ext cx="1202002" cy="703095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Textfeld 9"/>
          <p:cNvSpPr txBox="1"/>
          <p:nvPr/>
        </p:nvSpPr>
        <p:spPr>
          <a:xfrm>
            <a:off x="1202002" y="71735"/>
            <a:ext cx="1651477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900" dirty="0" smtClean="0">
                <a:solidFill>
                  <a:schemeClr val="accent4"/>
                </a:solidFill>
              </a:rPr>
              <a:t>Von der Europäischen</a:t>
            </a:r>
            <a:r>
              <a:rPr lang="de-DE" sz="900" baseline="0" dirty="0" smtClean="0">
                <a:solidFill>
                  <a:schemeClr val="accent4"/>
                </a:solidFill>
              </a:rPr>
              <a:t> Kommission mitfinanzierte Maßnahme</a:t>
            </a:r>
            <a:endParaRPr lang="de-DE" sz="900" dirty="0">
              <a:solidFill>
                <a:schemeClr val="accent4"/>
              </a:solidFill>
            </a:endParaRPr>
          </a:p>
        </p:txBody>
      </p:sp>
      <p:pic>
        <p:nvPicPr>
          <p:cNvPr id="11" name="Bild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574878" y="0"/>
            <a:ext cx="1569122" cy="771805"/>
          </a:xfrm>
          <a:prstGeom prst="rect">
            <a:avLst/>
          </a:prstGeom>
        </p:spPr>
      </p:pic>
      <p:pic>
        <p:nvPicPr>
          <p:cNvPr id="12" name="Bild 11"/>
          <p:cNvPicPr>
            <a:picLocks/>
          </p:cNvPicPr>
          <p:nvPr/>
        </p:nvPicPr>
        <p:blipFill>
          <a:blip r:embed="rId5"/>
          <a:stretch>
            <a:fillRect/>
          </a:stretch>
        </p:blipFill>
        <p:spPr>
          <a:xfrm>
            <a:off x="3369953" y="241800"/>
            <a:ext cx="2638800" cy="29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80864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i="1" dirty="0" smtClean="0">
                <a:cs typeface="SeroOT-Bold"/>
              </a:rPr>
              <a:t>Entscheidung 2A </a:t>
            </a:r>
            <a:endParaRPr lang="de-DE" i="1" dirty="0">
              <a:cs typeface="SeroOT-Bold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de-DE" dirty="0"/>
              <a:t>Mit welchem Mittel wollen Sie der deutschen Landwirtschaft helfen?</a:t>
            </a:r>
          </a:p>
          <a:p>
            <a:endParaRPr lang="de-DE" dirty="0" smtClean="0"/>
          </a:p>
        </p:txBody>
      </p:sp>
      <p:sp>
        <p:nvSpPr>
          <p:cNvPr id="7" name="Rechteck 6"/>
          <p:cNvSpPr/>
          <p:nvPr/>
        </p:nvSpPr>
        <p:spPr>
          <a:xfrm>
            <a:off x="0" y="1"/>
            <a:ext cx="9144000" cy="70309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defTabSz="914400"/>
            <a:endParaRPr lang="de-DE">
              <a:solidFill>
                <a:srgbClr val="FFFFFF"/>
              </a:solidFill>
              <a:latin typeface="Arial"/>
            </a:endParaRPr>
          </a:p>
        </p:txBody>
      </p:sp>
      <p:pic>
        <p:nvPicPr>
          <p:cNvPr id="9" name="Bild 8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0"/>
            <a:ext cx="1202002" cy="703095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Textfeld 9"/>
          <p:cNvSpPr txBox="1"/>
          <p:nvPr/>
        </p:nvSpPr>
        <p:spPr>
          <a:xfrm>
            <a:off x="1202002" y="71735"/>
            <a:ext cx="1651477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/>
            <a:r>
              <a:rPr lang="de-DE" sz="900" dirty="0">
                <a:solidFill>
                  <a:srgbClr val="4C5A6A"/>
                </a:solidFill>
                <a:latin typeface="Arial"/>
              </a:rPr>
              <a:t>Von der Europäischen Kommission mitfinanzierte Maßnahme</a:t>
            </a:r>
          </a:p>
        </p:txBody>
      </p:sp>
      <p:pic>
        <p:nvPicPr>
          <p:cNvPr id="11" name="Bild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74878" y="0"/>
            <a:ext cx="1569122" cy="771805"/>
          </a:xfrm>
          <a:prstGeom prst="rect">
            <a:avLst/>
          </a:prstGeom>
        </p:spPr>
      </p:pic>
      <p:pic>
        <p:nvPicPr>
          <p:cNvPr id="12" name="Bild 11"/>
          <p:cNvPicPr>
            <a:picLocks/>
          </p:cNvPicPr>
          <p:nvPr/>
        </p:nvPicPr>
        <p:blipFill>
          <a:blip r:embed="rId4"/>
          <a:stretch>
            <a:fillRect/>
          </a:stretch>
        </p:blipFill>
        <p:spPr>
          <a:xfrm>
            <a:off x="3369953" y="241800"/>
            <a:ext cx="2638800" cy="291600"/>
          </a:xfrm>
          <a:prstGeom prst="rect">
            <a:avLst/>
          </a:prstGeom>
        </p:spPr>
      </p:pic>
      <p:graphicFrame>
        <p:nvGraphicFramePr>
          <p:cNvPr id="5" name="Tabel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33348172"/>
              </p:ext>
            </p:extLst>
          </p:nvPr>
        </p:nvGraphicFramePr>
        <p:xfrm>
          <a:off x="457200" y="2733514"/>
          <a:ext cx="8229600" cy="2751774"/>
        </p:xfrm>
        <a:graphic>
          <a:graphicData uri="http://schemas.openxmlformats.org/drawingml/2006/table">
            <a:tbl>
              <a:tblPr firstRow="1" bandRow="1">
                <a:tableStyleId>{22838BEF-8BB2-4498-84A7-C5851F593DF1}</a:tableStyleId>
              </a:tblPr>
              <a:tblGrid>
                <a:gridCol w="4114800"/>
                <a:gridCol w="4114800"/>
              </a:tblGrid>
              <a:tr h="2751774">
                <a:tc>
                  <a:txBody>
                    <a:bodyPr/>
                    <a:lstStyle/>
                    <a:p>
                      <a:r>
                        <a:rPr lang="de-DE" dirty="0" smtClean="0"/>
                        <a:t>Variante Aa</a:t>
                      </a:r>
                    </a:p>
                    <a:p>
                      <a:r>
                        <a:rPr lang="de-DE" dirty="0" smtClean="0"/>
                        <a:t>Protektionistische</a:t>
                      </a:r>
                      <a:r>
                        <a:rPr lang="de-DE" baseline="0" dirty="0" smtClean="0"/>
                        <a:t> Mittel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de-DE" b="0" baseline="0" dirty="0" smtClean="0"/>
                        <a:t>Feste Preise für Erzeugnisse 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de-DE" b="0" baseline="0" dirty="0" smtClean="0"/>
                        <a:t>Abschottung des deutschen Agrarmarktes 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endParaRPr lang="de-DE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Variante Ab:</a:t>
                      </a:r>
                    </a:p>
                    <a:p>
                      <a:r>
                        <a:rPr lang="de-DE" dirty="0" smtClean="0"/>
                        <a:t>Marktliberale</a:t>
                      </a:r>
                      <a:r>
                        <a:rPr lang="de-DE" baseline="0" dirty="0" smtClean="0"/>
                        <a:t> Mittel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de-DE" b="0" baseline="0" dirty="0" smtClean="0"/>
                        <a:t>Der deutsche Agrarmarkt regelt sich selbst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de-DE" b="0" baseline="0" dirty="0" smtClean="0"/>
                        <a:t>Deutscher Agrarmarkt wird geöffnet</a:t>
                      </a:r>
                      <a:endParaRPr lang="de-DE" b="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820212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i="1" dirty="0" smtClean="0">
                <a:cs typeface="SeroOT-Bold"/>
              </a:rPr>
              <a:t>Entscheidung 3</a:t>
            </a:r>
            <a:r>
              <a:rPr lang="de-DE" i="1" dirty="0">
                <a:cs typeface="SeroOT-Bold"/>
              </a:rPr>
              <a:t>a</a:t>
            </a:r>
            <a:r>
              <a:rPr lang="de-DE" i="1" dirty="0" smtClean="0">
                <a:cs typeface="SeroOT-Bold"/>
              </a:rPr>
              <a:t> </a:t>
            </a:r>
            <a:endParaRPr lang="de-DE" i="1" dirty="0">
              <a:cs typeface="SeroOT-Bold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de-DE" dirty="0" smtClean="0"/>
              <a:t>20 Jahre später: Es herrscht Überproduktion. Hohe Kosten für die deutschen Steuerzahler*innen und Konsument*innen. Wenig technische Innovation. Geringe Effizienz, Qualität und Auswahl.  </a:t>
            </a:r>
          </a:p>
          <a:p>
            <a:endParaRPr lang="de-DE" dirty="0"/>
          </a:p>
          <a:p>
            <a:endParaRPr lang="de-DE" dirty="0" smtClean="0"/>
          </a:p>
        </p:txBody>
      </p:sp>
      <p:sp>
        <p:nvSpPr>
          <p:cNvPr id="7" name="Rechteck 6"/>
          <p:cNvSpPr/>
          <p:nvPr/>
        </p:nvSpPr>
        <p:spPr>
          <a:xfrm>
            <a:off x="0" y="1"/>
            <a:ext cx="9144000" cy="70309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defTabSz="914400"/>
            <a:endParaRPr lang="de-DE">
              <a:solidFill>
                <a:srgbClr val="FFFFFF"/>
              </a:solidFill>
              <a:latin typeface="Arial"/>
            </a:endParaRPr>
          </a:p>
        </p:txBody>
      </p:sp>
      <p:pic>
        <p:nvPicPr>
          <p:cNvPr id="9" name="Bild 8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0"/>
            <a:ext cx="1202002" cy="703095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Textfeld 9"/>
          <p:cNvSpPr txBox="1"/>
          <p:nvPr/>
        </p:nvSpPr>
        <p:spPr>
          <a:xfrm>
            <a:off x="1202002" y="71735"/>
            <a:ext cx="1651477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/>
            <a:r>
              <a:rPr lang="de-DE" sz="900" dirty="0">
                <a:solidFill>
                  <a:srgbClr val="4C5A6A"/>
                </a:solidFill>
                <a:latin typeface="Arial"/>
              </a:rPr>
              <a:t>Von der Europäischen Kommission mitfinanzierte Maßnahme</a:t>
            </a:r>
          </a:p>
        </p:txBody>
      </p:sp>
      <p:pic>
        <p:nvPicPr>
          <p:cNvPr id="11" name="Bild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574878" y="0"/>
            <a:ext cx="1569122" cy="771805"/>
          </a:xfrm>
          <a:prstGeom prst="rect">
            <a:avLst/>
          </a:prstGeom>
        </p:spPr>
      </p:pic>
      <p:pic>
        <p:nvPicPr>
          <p:cNvPr id="12" name="Bild 11"/>
          <p:cNvPicPr>
            <a:picLocks/>
          </p:cNvPicPr>
          <p:nvPr/>
        </p:nvPicPr>
        <p:blipFill>
          <a:blip r:embed="rId5"/>
          <a:stretch>
            <a:fillRect/>
          </a:stretch>
        </p:blipFill>
        <p:spPr>
          <a:xfrm>
            <a:off x="3369953" y="241800"/>
            <a:ext cx="2638800" cy="291600"/>
          </a:xfrm>
          <a:prstGeom prst="rect">
            <a:avLst/>
          </a:prstGeom>
        </p:spPr>
      </p:pic>
      <p:graphicFrame>
        <p:nvGraphicFramePr>
          <p:cNvPr id="5" name="Tabel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15221172"/>
              </p:ext>
            </p:extLst>
          </p:nvPr>
        </p:nvGraphicFramePr>
        <p:xfrm>
          <a:off x="457200" y="3787212"/>
          <a:ext cx="8229600" cy="2140858"/>
        </p:xfrm>
        <a:graphic>
          <a:graphicData uri="http://schemas.openxmlformats.org/drawingml/2006/table">
            <a:tbl>
              <a:tblPr firstRow="1" bandRow="1">
                <a:tableStyleId>{22838BEF-8BB2-4498-84A7-C5851F593DF1}</a:tableStyleId>
              </a:tblPr>
              <a:tblGrid>
                <a:gridCol w="4114800"/>
                <a:gridCol w="4114800"/>
              </a:tblGrid>
              <a:tr h="2140858">
                <a:tc>
                  <a:txBody>
                    <a:bodyPr/>
                    <a:lstStyle/>
                    <a:p>
                      <a:pPr algn="l"/>
                      <a:r>
                        <a:rPr lang="de-DE" b="1" dirty="0" smtClean="0"/>
                        <a:t>Variante 1: </a:t>
                      </a:r>
                    </a:p>
                    <a:p>
                      <a:pPr algn="l"/>
                      <a:r>
                        <a:rPr lang="de-DE" b="1" dirty="0" smtClean="0"/>
                        <a:t>Protektionistische</a:t>
                      </a:r>
                      <a:r>
                        <a:rPr lang="de-DE" b="1" baseline="0" dirty="0" smtClean="0"/>
                        <a:t> Mittel</a:t>
                      </a:r>
                    </a:p>
                    <a:p>
                      <a:pPr marL="285750" indent="-285750" algn="l">
                        <a:buFontTx/>
                        <a:buChar char="-"/>
                      </a:pPr>
                      <a:r>
                        <a:rPr lang="de-DE" b="0" baseline="0" dirty="0" smtClean="0"/>
                        <a:t>Feste Preise werden gesenkt</a:t>
                      </a:r>
                    </a:p>
                    <a:p>
                      <a:pPr marL="285750" indent="-285750" algn="l">
                        <a:buFontTx/>
                        <a:buChar char="-"/>
                      </a:pPr>
                      <a:r>
                        <a:rPr lang="de-DE" b="0" baseline="0" dirty="0" smtClean="0"/>
                        <a:t>Förderprogramme für Innovationen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de-DE" b="1" dirty="0" smtClean="0">
                          <a:latin typeface="SeroOT"/>
                          <a:cs typeface="SeroOT"/>
                        </a:rPr>
                        <a:t>Variante 2:</a:t>
                      </a:r>
                    </a:p>
                    <a:p>
                      <a:pPr algn="l"/>
                      <a:r>
                        <a:rPr lang="de-DE" b="1" dirty="0" smtClean="0">
                          <a:latin typeface="SeroOT"/>
                          <a:cs typeface="SeroOT"/>
                        </a:rPr>
                        <a:t>Marktliberale Mittel</a:t>
                      </a:r>
                      <a:endParaRPr lang="de-DE" b="1" dirty="0">
                        <a:latin typeface="+mn-lt"/>
                        <a:cs typeface="+mn-cs"/>
                      </a:endParaRPr>
                    </a:p>
                    <a:p>
                      <a:pPr marL="285750" indent="-285750" algn="l">
                        <a:buFontTx/>
                        <a:buChar char="-"/>
                      </a:pPr>
                      <a:r>
                        <a:rPr lang="de-DE" b="0" baseline="0" dirty="0" smtClean="0">
                          <a:latin typeface="+mn-lt"/>
                          <a:cs typeface="+mn-cs"/>
                        </a:rPr>
                        <a:t>Der Agrarmarkt bestimmt die Preise </a:t>
                      </a:r>
                    </a:p>
                    <a:p>
                      <a:pPr marL="285750" indent="-285750" algn="l">
                        <a:buFontTx/>
                        <a:buChar char="-"/>
                      </a:pPr>
                      <a:r>
                        <a:rPr lang="de-DE" b="0" baseline="0" dirty="0" smtClean="0">
                          <a:latin typeface="+mn-lt"/>
                          <a:cs typeface="+mn-cs"/>
                        </a:rPr>
                        <a:t>Keine Subventionen </a:t>
                      </a:r>
                      <a:endParaRPr lang="de-DE" b="0" dirty="0" smtClean="0">
                        <a:latin typeface="SeroOT"/>
                        <a:cs typeface="SeroOT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861724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i="1" dirty="0" smtClean="0">
                <a:cs typeface="SeroOT-Bold"/>
              </a:rPr>
              <a:t>Entscheidung 3b </a:t>
            </a:r>
            <a:endParaRPr lang="de-DE" i="1" dirty="0">
              <a:cs typeface="SeroOT-Bold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de-DE" dirty="0" smtClean="0"/>
              <a:t>20 Jahre später: Technische Innovationen. Rationalisierung der Arbeitsprozesse. Hohe Konkurrenz ausländischer subventionierter Produkte. Kleinbauern sterben. Wenig Nachwuchs für die Landwirtschaft. Entvölkerung von ländlichen Regionen. </a:t>
            </a:r>
          </a:p>
        </p:txBody>
      </p:sp>
      <p:sp>
        <p:nvSpPr>
          <p:cNvPr id="7" name="Rechteck 6"/>
          <p:cNvSpPr/>
          <p:nvPr/>
        </p:nvSpPr>
        <p:spPr>
          <a:xfrm>
            <a:off x="0" y="1"/>
            <a:ext cx="9144000" cy="70309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defTabSz="914400"/>
            <a:endParaRPr lang="de-DE">
              <a:solidFill>
                <a:srgbClr val="FFFFFF"/>
              </a:solidFill>
              <a:latin typeface="Arial"/>
            </a:endParaRPr>
          </a:p>
        </p:txBody>
      </p:sp>
      <p:pic>
        <p:nvPicPr>
          <p:cNvPr id="9" name="Bild 8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0"/>
            <a:ext cx="1202002" cy="703095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Textfeld 9"/>
          <p:cNvSpPr txBox="1"/>
          <p:nvPr/>
        </p:nvSpPr>
        <p:spPr>
          <a:xfrm>
            <a:off x="1202002" y="71735"/>
            <a:ext cx="1651477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/>
            <a:r>
              <a:rPr lang="de-DE" sz="900" dirty="0">
                <a:solidFill>
                  <a:srgbClr val="4C5A6A"/>
                </a:solidFill>
                <a:latin typeface="Arial"/>
              </a:rPr>
              <a:t>Von der Europäischen Kommission mitfinanzierte Maßnahme</a:t>
            </a:r>
          </a:p>
        </p:txBody>
      </p:sp>
      <p:pic>
        <p:nvPicPr>
          <p:cNvPr id="11" name="Bild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74878" y="0"/>
            <a:ext cx="1569122" cy="771805"/>
          </a:xfrm>
          <a:prstGeom prst="rect">
            <a:avLst/>
          </a:prstGeom>
        </p:spPr>
      </p:pic>
      <p:pic>
        <p:nvPicPr>
          <p:cNvPr id="12" name="Bild 11"/>
          <p:cNvPicPr>
            <a:picLocks/>
          </p:cNvPicPr>
          <p:nvPr/>
        </p:nvPicPr>
        <p:blipFill>
          <a:blip r:embed="rId4"/>
          <a:stretch>
            <a:fillRect/>
          </a:stretch>
        </p:blipFill>
        <p:spPr>
          <a:xfrm>
            <a:off x="3369953" y="241800"/>
            <a:ext cx="2638800" cy="291600"/>
          </a:xfrm>
          <a:prstGeom prst="rect">
            <a:avLst/>
          </a:prstGeom>
        </p:spPr>
      </p:pic>
      <p:graphicFrame>
        <p:nvGraphicFramePr>
          <p:cNvPr id="5" name="Tabel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95553799"/>
              </p:ext>
            </p:extLst>
          </p:nvPr>
        </p:nvGraphicFramePr>
        <p:xfrm>
          <a:off x="457200" y="3595743"/>
          <a:ext cx="8229600" cy="2834640"/>
        </p:xfrm>
        <a:graphic>
          <a:graphicData uri="http://schemas.openxmlformats.org/drawingml/2006/table">
            <a:tbl>
              <a:tblPr firstRow="1" bandRow="1">
                <a:tableStyleId>{22838BEF-8BB2-4498-84A7-C5851F593DF1}</a:tableStyleId>
              </a:tblPr>
              <a:tblGrid>
                <a:gridCol w="4114800"/>
                <a:gridCol w="4114800"/>
              </a:tblGrid>
              <a:tr h="796379">
                <a:tc>
                  <a:txBody>
                    <a:bodyPr/>
                    <a:lstStyle/>
                    <a:p>
                      <a:pPr algn="l"/>
                      <a:r>
                        <a:rPr lang="de-DE" dirty="0" smtClean="0">
                          <a:latin typeface="+mj-lt"/>
                        </a:rPr>
                        <a:t>Variante 1: </a:t>
                      </a:r>
                    </a:p>
                    <a:p>
                      <a:pPr algn="l"/>
                      <a:r>
                        <a:rPr lang="de-DE" dirty="0" smtClean="0">
                          <a:latin typeface="+mj-lt"/>
                        </a:rPr>
                        <a:t>Protektionistische Mittel</a:t>
                      </a:r>
                    </a:p>
                    <a:p>
                      <a:pPr marL="285750" indent="-285750" algn="l">
                        <a:buFontTx/>
                        <a:buChar char="-"/>
                      </a:pPr>
                      <a:r>
                        <a:rPr lang="de-DE" b="0" dirty="0" smtClean="0">
                          <a:latin typeface="+mj-lt"/>
                        </a:rPr>
                        <a:t>Subventionen für Klein- und Jungbauern</a:t>
                      </a:r>
                      <a:r>
                        <a:rPr lang="de-DE" b="0" baseline="0" dirty="0" smtClean="0">
                          <a:latin typeface="+mj-lt"/>
                        </a:rPr>
                        <a:t> </a:t>
                      </a:r>
                    </a:p>
                    <a:p>
                      <a:pPr marL="285750" indent="-285750" algn="l">
                        <a:buFontTx/>
                        <a:buChar char="-"/>
                      </a:pPr>
                      <a:r>
                        <a:rPr lang="de-DE" b="0" baseline="0" dirty="0" smtClean="0">
                          <a:latin typeface="+mj-lt"/>
                        </a:rPr>
                        <a:t>Förderprogramm für ländliche Regionen</a:t>
                      </a:r>
                    </a:p>
                    <a:p>
                      <a:pPr marL="285750" indent="-285750" algn="l">
                        <a:buFontTx/>
                        <a:buChar char="-"/>
                      </a:pPr>
                      <a:r>
                        <a:rPr lang="de-DE" b="0" baseline="0" dirty="0" smtClean="0">
                          <a:latin typeface="+mj-lt"/>
                        </a:rPr>
                        <a:t>Höhere Zölle auf ausländische Produkte</a:t>
                      </a:r>
                      <a:endParaRPr lang="de-DE" b="0" dirty="0" smtClean="0">
                        <a:latin typeface="+mj-lt"/>
                      </a:endParaRPr>
                    </a:p>
                    <a:p>
                      <a:pPr algn="l"/>
                      <a:endParaRPr lang="de-DE" dirty="0" smtClean="0">
                        <a:latin typeface="+mj-lt"/>
                      </a:endParaRPr>
                    </a:p>
                    <a:p>
                      <a:pPr algn="l"/>
                      <a:endParaRPr lang="de-DE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de-DE" dirty="0" smtClean="0">
                          <a:latin typeface="+mj-lt"/>
                        </a:rPr>
                        <a:t>Variante</a:t>
                      </a:r>
                      <a:r>
                        <a:rPr lang="de-DE" baseline="0" dirty="0" smtClean="0">
                          <a:latin typeface="+mj-lt"/>
                        </a:rPr>
                        <a:t> 2:</a:t>
                      </a:r>
                    </a:p>
                    <a:p>
                      <a:pPr algn="l"/>
                      <a:r>
                        <a:rPr lang="de-DE" baseline="0" dirty="0" smtClean="0">
                          <a:latin typeface="+mj-lt"/>
                        </a:rPr>
                        <a:t>Marktliberale Mittel</a:t>
                      </a:r>
                    </a:p>
                    <a:p>
                      <a:pPr marL="285750" indent="-285750" algn="l">
                        <a:buFontTx/>
                        <a:buChar char="-"/>
                      </a:pPr>
                      <a:r>
                        <a:rPr lang="de-DE" b="0" baseline="0" dirty="0" smtClean="0">
                          <a:latin typeface="+mj-lt"/>
                        </a:rPr>
                        <a:t>Keine Eingriffe in den Markt</a:t>
                      </a:r>
                    </a:p>
                    <a:p>
                      <a:pPr marL="0" indent="0" algn="l">
                        <a:buFontTx/>
                        <a:buNone/>
                      </a:pPr>
                      <a:endParaRPr lang="de-DE" b="0" dirty="0" smtClean="0">
                        <a:latin typeface="+mj-lt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264605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i="1" dirty="0" smtClean="0">
                <a:cs typeface="SeroOT-Bold"/>
              </a:rPr>
              <a:t>Ziele der Gemeinsamen Agrarpolitik </a:t>
            </a:r>
            <a:endParaRPr lang="de-DE" i="1" dirty="0">
              <a:cs typeface="SeroOT-Bold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endParaRPr lang="de-DE" dirty="0" smtClean="0">
              <a:cs typeface="SeroOT"/>
            </a:endParaRPr>
          </a:p>
          <a:p>
            <a:pPr marL="457200" indent="-457200">
              <a:buFont typeface="+mj-lt"/>
              <a:buAutoNum type="arabicPeriod"/>
            </a:pPr>
            <a:r>
              <a:rPr lang="de-DE" dirty="0" smtClean="0">
                <a:cs typeface="SeroOT"/>
              </a:rPr>
              <a:t>Steigerung der Produktivität</a:t>
            </a:r>
          </a:p>
          <a:p>
            <a:pPr marL="457200" indent="-457200">
              <a:buFont typeface="+mj-lt"/>
              <a:buAutoNum type="arabicPeriod"/>
            </a:pPr>
            <a:endParaRPr lang="de-DE" dirty="0" smtClean="0">
              <a:cs typeface="SeroOT"/>
            </a:endParaRPr>
          </a:p>
          <a:p>
            <a:pPr marL="457200" indent="-457200">
              <a:buFont typeface="+mj-lt"/>
              <a:buAutoNum type="arabicPeriod"/>
            </a:pPr>
            <a:r>
              <a:rPr lang="de-DE" dirty="0" smtClean="0">
                <a:cs typeface="SeroOT"/>
              </a:rPr>
              <a:t>Angemessene Löhne für Landwirt*innen</a:t>
            </a:r>
          </a:p>
          <a:p>
            <a:pPr marL="457200" indent="-457200">
              <a:buFont typeface="+mj-lt"/>
              <a:buAutoNum type="arabicPeriod"/>
            </a:pPr>
            <a:endParaRPr lang="de-DE" dirty="0" smtClean="0">
              <a:cs typeface="SeroOT"/>
            </a:endParaRPr>
          </a:p>
          <a:p>
            <a:pPr marL="457200" indent="-457200">
              <a:buFont typeface="+mj-lt"/>
              <a:buAutoNum type="arabicPeriod"/>
            </a:pPr>
            <a:r>
              <a:rPr lang="de-DE" dirty="0" smtClean="0">
                <a:cs typeface="SeroOT"/>
              </a:rPr>
              <a:t>Stabilisierung der Märkte</a:t>
            </a:r>
          </a:p>
          <a:p>
            <a:pPr marL="457200" indent="-457200">
              <a:buFont typeface="+mj-lt"/>
              <a:buAutoNum type="arabicPeriod"/>
            </a:pPr>
            <a:endParaRPr lang="de-DE" dirty="0" smtClean="0">
              <a:cs typeface="SeroOT"/>
            </a:endParaRPr>
          </a:p>
          <a:p>
            <a:pPr marL="457200" indent="-457200">
              <a:buFont typeface="+mj-lt"/>
              <a:buAutoNum type="arabicPeriod"/>
            </a:pPr>
            <a:r>
              <a:rPr lang="de-DE" dirty="0" smtClean="0">
                <a:cs typeface="SeroOT"/>
              </a:rPr>
              <a:t>Sicherstellung der Versorgung</a:t>
            </a:r>
          </a:p>
          <a:p>
            <a:pPr marL="457200" indent="-457200">
              <a:buFont typeface="+mj-lt"/>
              <a:buAutoNum type="arabicPeriod"/>
            </a:pPr>
            <a:endParaRPr lang="de-DE" dirty="0" smtClean="0">
              <a:cs typeface="SeroOT"/>
            </a:endParaRPr>
          </a:p>
          <a:p>
            <a:pPr marL="457200" indent="-457200">
              <a:buFont typeface="+mj-lt"/>
              <a:buAutoNum type="arabicPeriod"/>
            </a:pPr>
            <a:r>
              <a:rPr lang="de-DE" dirty="0" smtClean="0">
                <a:cs typeface="SeroOT"/>
              </a:rPr>
              <a:t>Angemessene Preise </a:t>
            </a:r>
            <a:r>
              <a:rPr lang="de-DE" smtClean="0">
                <a:cs typeface="SeroOT"/>
              </a:rPr>
              <a:t>für Verbraucher</a:t>
            </a:r>
            <a:r>
              <a:rPr lang="de-DE" dirty="0" smtClean="0">
                <a:cs typeface="SeroOT"/>
              </a:rPr>
              <a:t>*innen </a:t>
            </a:r>
          </a:p>
          <a:p>
            <a:endParaRPr lang="de-DE" dirty="0" smtClean="0"/>
          </a:p>
          <a:p>
            <a:endParaRPr lang="de-DE" dirty="0"/>
          </a:p>
        </p:txBody>
      </p:sp>
      <p:sp>
        <p:nvSpPr>
          <p:cNvPr id="8" name="Rechteck 7"/>
          <p:cNvSpPr/>
          <p:nvPr/>
        </p:nvSpPr>
        <p:spPr>
          <a:xfrm>
            <a:off x="0" y="1"/>
            <a:ext cx="9144000" cy="70309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pic>
        <p:nvPicPr>
          <p:cNvPr id="9" name="Bild 8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0"/>
            <a:ext cx="1202002" cy="703095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Textfeld 9"/>
          <p:cNvSpPr txBox="1"/>
          <p:nvPr/>
        </p:nvSpPr>
        <p:spPr>
          <a:xfrm>
            <a:off x="1202002" y="71735"/>
            <a:ext cx="1651477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900" dirty="0" smtClean="0">
                <a:solidFill>
                  <a:schemeClr val="accent4"/>
                </a:solidFill>
              </a:rPr>
              <a:t>Von der Europäischen</a:t>
            </a:r>
            <a:r>
              <a:rPr lang="de-DE" sz="900" baseline="0" dirty="0" smtClean="0">
                <a:solidFill>
                  <a:schemeClr val="accent4"/>
                </a:solidFill>
              </a:rPr>
              <a:t> Kommission mitfinanzierte Maßnahme</a:t>
            </a:r>
            <a:endParaRPr lang="de-DE" sz="900" dirty="0">
              <a:solidFill>
                <a:schemeClr val="accent4"/>
              </a:solidFill>
            </a:endParaRPr>
          </a:p>
        </p:txBody>
      </p:sp>
      <p:pic>
        <p:nvPicPr>
          <p:cNvPr id="11" name="Bild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574878" y="0"/>
            <a:ext cx="1569122" cy="771805"/>
          </a:xfrm>
          <a:prstGeom prst="rect">
            <a:avLst/>
          </a:prstGeom>
        </p:spPr>
      </p:pic>
      <p:pic>
        <p:nvPicPr>
          <p:cNvPr id="12" name="Bild 11"/>
          <p:cNvPicPr>
            <a:picLocks/>
          </p:cNvPicPr>
          <p:nvPr/>
        </p:nvPicPr>
        <p:blipFill>
          <a:blip r:embed="rId5"/>
          <a:stretch>
            <a:fillRect/>
          </a:stretch>
        </p:blipFill>
        <p:spPr>
          <a:xfrm>
            <a:off x="3369953" y="241800"/>
            <a:ext cx="2638800" cy="29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24203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i="1" dirty="0" smtClean="0">
                <a:cs typeface="SeroOT-Bold"/>
              </a:rPr>
              <a:t>Entscheidung 2B </a:t>
            </a:r>
            <a:endParaRPr lang="de-DE" i="1" dirty="0">
              <a:cs typeface="SeroOT-Bold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de-DE" dirty="0"/>
              <a:t>Mit welchem Mittel wollen Sie der </a:t>
            </a:r>
            <a:r>
              <a:rPr lang="de-DE" dirty="0" smtClean="0"/>
              <a:t>europäischen Landwirtschaft </a:t>
            </a:r>
            <a:r>
              <a:rPr lang="de-DE" dirty="0"/>
              <a:t>helfen?</a:t>
            </a:r>
          </a:p>
          <a:p>
            <a:endParaRPr lang="de-DE" dirty="0" smtClean="0"/>
          </a:p>
        </p:txBody>
      </p:sp>
      <p:sp>
        <p:nvSpPr>
          <p:cNvPr id="7" name="Rechteck 6"/>
          <p:cNvSpPr/>
          <p:nvPr/>
        </p:nvSpPr>
        <p:spPr>
          <a:xfrm>
            <a:off x="0" y="1"/>
            <a:ext cx="9144000" cy="70309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defTabSz="914400"/>
            <a:endParaRPr lang="de-DE">
              <a:solidFill>
                <a:srgbClr val="FFFFFF"/>
              </a:solidFill>
              <a:latin typeface="Arial"/>
            </a:endParaRPr>
          </a:p>
        </p:txBody>
      </p:sp>
      <p:pic>
        <p:nvPicPr>
          <p:cNvPr id="9" name="Bild 8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0"/>
            <a:ext cx="1202002" cy="703095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Textfeld 9"/>
          <p:cNvSpPr txBox="1"/>
          <p:nvPr/>
        </p:nvSpPr>
        <p:spPr>
          <a:xfrm>
            <a:off x="1202002" y="71735"/>
            <a:ext cx="1651477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/>
            <a:r>
              <a:rPr lang="de-DE" sz="900" dirty="0">
                <a:solidFill>
                  <a:srgbClr val="4C5A6A"/>
                </a:solidFill>
                <a:latin typeface="Arial"/>
              </a:rPr>
              <a:t>Von der Europäischen Kommission mitfinanzierte Maßnahme</a:t>
            </a:r>
          </a:p>
        </p:txBody>
      </p:sp>
      <p:pic>
        <p:nvPicPr>
          <p:cNvPr id="11" name="Bild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74878" y="0"/>
            <a:ext cx="1569122" cy="771805"/>
          </a:xfrm>
          <a:prstGeom prst="rect">
            <a:avLst/>
          </a:prstGeom>
        </p:spPr>
      </p:pic>
      <p:pic>
        <p:nvPicPr>
          <p:cNvPr id="12" name="Bild 11"/>
          <p:cNvPicPr>
            <a:picLocks/>
          </p:cNvPicPr>
          <p:nvPr/>
        </p:nvPicPr>
        <p:blipFill>
          <a:blip r:embed="rId4"/>
          <a:stretch>
            <a:fillRect/>
          </a:stretch>
        </p:blipFill>
        <p:spPr>
          <a:xfrm>
            <a:off x="3369953" y="241800"/>
            <a:ext cx="2638800" cy="291600"/>
          </a:xfrm>
          <a:prstGeom prst="rect">
            <a:avLst/>
          </a:prstGeom>
        </p:spPr>
      </p:pic>
      <p:graphicFrame>
        <p:nvGraphicFramePr>
          <p:cNvPr id="5" name="Tabel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68374165"/>
              </p:ext>
            </p:extLst>
          </p:nvPr>
        </p:nvGraphicFramePr>
        <p:xfrm>
          <a:off x="457200" y="2733514"/>
          <a:ext cx="8229600" cy="2751774"/>
        </p:xfrm>
        <a:graphic>
          <a:graphicData uri="http://schemas.openxmlformats.org/drawingml/2006/table">
            <a:tbl>
              <a:tblPr firstRow="1" bandRow="1">
                <a:tableStyleId>{22838BEF-8BB2-4498-84A7-C5851F593DF1}</a:tableStyleId>
              </a:tblPr>
              <a:tblGrid>
                <a:gridCol w="4114800"/>
                <a:gridCol w="4114800"/>
              </a:tblGrid>
              <a:tr h="2751774">
                <a:tc>
                  <a:txBody>
                    <a:bodyPr/>
                    <a:lstStyle/>
                    <a:p>
                      <a:r>
                        <a:rPr lang="de-DE" dirty="0" smtClean="0"/>
                        <a:t>Variante </a:t>
                      </a:r>
                      <a:r>
                        <a:rPr lang="de-DE" dirty="0" err="1" smtClean="0"/>
                        <a:t>Ba</a:t>
                      </a:r>
                      <a:r>
                        <a:rPr lang="de-DE" dirty="0" smtClean="0"/>
                        <a:t>: </a:t>
                      </a:r>
                    </a:p>
                    <a:p>
                      <a:r>
                        <a:rPr lang="de-DE" dirty="0" smtClean="0"/>
                        <a:t>Protektionistische</a:t>
                      </a:r>
                      <a:r>
                        <a:rPr lang="de-DE" baseline="0" dirty="0" smtClean="0"/>
                        <a:t> Mittel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de-DE" b="0" baseline="0" dirty="0" smtClean="0"/>
                        <a:t>Feste Preise für Erzeugnisse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de-DE" b="0" baseline="0" dirty="0" smtClean="0"/>
                        <a:t>Gemeinsamer Agrarmarkt 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de-DE" b="0" baseline="0" dirty="0" smtClean="0"/>
                        <a:t>Abschottung des Agrarmarktes für Drittländer</a:t>
                      </a:r>
                      <a:endParaRPr lang="de-DE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Variante </a:t>
                      </a:r>
                      <a:r>
                        <a:rPr lang="de-DE" dirty="0" err="1" smtClean="0"/>
                        <a:t>Bb</a:t>
                      </a:r>
                      <a:r>
                        <a:rPr lang="de-DE" dirty="0" smtClean="0"/>
                        <a:t>:</a:t>
                      </a:r>
                    </a:p>
                    <a:p>
                      <a:r>
                        <a:rPr lang="de-DE" dirty="0" smtClean="0"/>
                        <a:t>Marktliberale</a:t>
                      </a:r>
                      <a:r>
                        <a:rPr lang="de-DE" baseline="0" dirty="0" smtClean="0"/>
                        <a:t> Mittel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de-DE" b="0" baseline="0" dirty="0" smtClean="0"/>
                        <a:t>Keine Eingriffe in den Markt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de-DE" b="0" baseline="0" dirty="0" smtClean="0"/>
                        <a:t>Gemeinsamer Agrarmarkt 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de-DE" b="0" baseline="0" dirty="0" smtClean="0"/>
                        <a:t>Öffnung des Agrarmarktes für Drittländer </a:t>
                      </a:r>
                      <a:endParaRPr lang="de-DE" b="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050598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i="1" dirty="0" smtClean="0">
                <a:cs typeface="SeroOT-Bold"/>
              </a:rPr>
              <a:t>Entscheidung 3</a:t>
            </a:r>
            <a:r>
              <a:rPr lang="de-DE" i="1" dirty="0">
                <a:cs typeface="SeroOT-Bold"/>
              </a:rPr>
              <a:t>a</a:t>
            </a:r>
            <a:r>
              <a:rPr lang="de-DE" i="1" dirty="0" smtClean="0">
                <a:cs typeface="SeroOT-Bold"/>
              </a:rPr>
              <a:t> </a:t>
            </a:r>
            <a:endParaRPr lang="de-DE" i="1" dirty="0">
              <a:cs typeface="SeroOT-Bold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de-DE" dirty="0" smtClean="0"/>
              <a:t>20 Jahre später: Es herrscht Überproduktion. Hohe Kosten für die europäischen Steuerzahler*innen und Konsument*innen. Wenig technische Innovation. Geringe Effizienz.  </a:t>
            </a:r>
          </a:p>
          <a:p>
            <a:endParaRPr lang="de-DE" dirty="0"/>
          </a:p>
          <a:p>
            <a:endParaRPr lang="de-DE" dirty="0" smtClean="0"/>
          </a:p>
        </p:txBody>
      </p:sp>
      <p:sp>
        <p:nvSpPr>
          <p:cNvPr id="7" name="Rechteck 6"/>
          <p:cNvSpPr/>
          <p:nvPr/>
        </p:nvSpPr>
        <p:spPr>
          <a:xfrm>
            <a:off x="0" y="1"/>
            <a:ext cx="9144000" cy="70309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defTabSz="914400"/>
            <a:endParaRPr lang="de-DE">
              <a:solidFill>
                <a:srgbClr val="FFFFFF"/>
              </a:solidFill>
              <a:latin typeface="Arial"/>
            </a:endParaRPr>
          </a:p>
        </p:txBody>
      </p:sp>
      <p:pic>
        <p:nvPicPr>
          <p:cNvPr id="9" name="Bild 8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0"/>
            <a:ext cx="1202002" cy="703095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Textfeld 9"/>
          <p:cNvSpPr txBox="1"/>
          <p:nvPr/>
        </p:nvSpPr>
        <p:spPr>
          <a:xfrm>
            <a:off x="1202002" y="71735"/>
            <a:ext cx="1651477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/>
            <a:r>
              <a:rPr lang="de-DE" sz="900" dirty="0">
                <a:solidFill>
                  <a:srgbClr val="4C5A6A"/>
                </a:solidFill>
                <a:latin typeface="Arial"/>
              </a:rPr>
              <a:t>Von der Europäischen Kommission mitfinanzierte Maßnahme</a:t>
            </a:r>
          </a:p>
        </p:txBody>
      </p:sp>
      <p:pic>
        <p:nvPicPr>
          <p:cNvPr id="11" name="Bild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574878" y="0"/>
            <a:ext cx="1569122" cy="771805"/>
          </a:xfrm>
          <a:prstGeom prst="rect">
            <a:avLst/>
          </a:prstGeom>
        </p:spPr>
      </p:pic>
      <p:pic>
        <p:nvPicPr>
          <p:cNvPr id="12" name="Bild 11"/>
          <p:cNvPicPr>
            <a:picLocks/>
          </p:cNvPicPr>
          <p:nvPr/>
        </p:nvPicPr>
        <p:blipFill>
          <a:blip r:embed="rId5"/>
          <a:stretch>
            <a:fillRect/>
          </a:stretch>
        </p:blipFill>
        <p:spPr>
          <a:xfrm>
            <a:off x="3369953" y="241800"/>
            <a:ext cx="2638800" cy="291600"/>
          </a:xfrm>
          <a:prstGeom prst="rect">
            <a:avLst/>
          </a:prstGeom>
        </p:spPr>
      </p:pic>
      <p:graphicFrame>
        <p:nvGraphicFramePr>
          <p:cNvPr id="5" name="Tabel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30853764"/>
              </p:ext>
            </p:extLst>
          </p:nvPr>
        </p:nvGraphicFramePr>
        <p:xfrm>
          <a:off x="457200" y="3787212"/>
          <a:ext cx="8229600" cy="2140858"/>
        </p:xfrm>
        <a:graphic>
          <a:graphicData uri="http://schemas.openxmlformats.org/drawingml/2006/table">
            <a:tbl>
              <a:tblPr firstRow="1" bandRow="1">
                <a:tableStyleId>{22838BEF-8BB2-4498-84A7-C5851F593DF1}</a:tableStyleId>
              </a:tblPr>
              <a:tblGrid>
                <a:gridCol w="4114800"/>
                <a:gridCol w="4114800"/>
              </a:tblGrid>
              <a:tr h="2140858">
                <a:tc>
                  <a:txBody>
                    <a:bodyPr/>
                    <a:lstStyle/>
                    <a:p>
                      <a:pPr algn="l"/>
                      <a:r>
                        <a:rPr lang="de-DE" b="1" dirty="0" smtClean="0"/>
                        <a:t>Variante 1: </a:t>
                      </a:r>
                    </a:p>
                    <a:p>
                      <a:pPr algn="l"/>
                      <a:r>
                        <a:rPr lang="de-DE" b="1" dirty="0" smtClean="0"/>
                        <a:t>Protektionistische</a:t>
                      </a:r>
                      <a:r>
                        <a:rPr lang="de-DE" b="1" baseline="0" dirty="0" smtClean="0"/>
                        <a:t> Mittel</a:t>
                      </a:r>
                    </a:p>
                    <a:p>
                      <a:pPr marL="285750" indent="-285750" algn="l">
                        <a:buFontTx/>
                        <a:buChar char="-"/>
                      </a:pPr>
                      <a:r>
                        <a:rPr lang="de-DE" b="0" baseline="0" dirty="0" smtClean="0"/>
                        <a:t>Feste Preise werden verringert</a:t>
                      </a:r>
                    </a:p>
                    <a:p>
                      <a:pPr marL="285750" indent="-285750" algn="l">
                        <a:buFontTx/>
                        <a:buChar char="-"/>
                      </a:pPr>
                      <a:r>
                        <a:rPr lang="de-DE" b="0" baseline="0" dirty="0" smtClean="0"/>
                        <a:t>Produktionsquoten für Erzeugnisse werden festgelegt</a:t>
                      </a:r>
                      <a:endParaRPr lang="de-DE" b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de-DE" b="1" dirty="0" smtClean="0">
                          <a:latin typeface="SeroOT"/>
                          <a:cs typeface="SeroOT"/>
                        </a:rPr>
                        <a:t>Variante 2:</a:t>
                      </a:r>
                    </a:p>
                    <a:p>
                      <a:pPr algn="l"/>
                      <a:r>
                        <a:rPr lang="de-DE" b="1" dirty="0" smtClean="0">
                          <a:latin typeface="SeroOT"/>
                          <a:cs typeface="SeroOT"/>
                        </a:rPr>
                        <a:t>Marktliberale Mittel</a:t>
                      </a:r>
                    </a:p>
                    <a:p>
                      <a:pPr marL="285750" indent="-285750" algn="l">
                        <a:buFontTx/>
                        <a:buChar char="-"/>
                      </a:pPr>
                      <a:r>
                        <a:rPr lang="de-DE" b="0" dirty="0" smtClean="0">
                          <a:latin typeface="SeroOT"/>
                          <a:cs typeface="SeroOT"/>
                        </a:rPr>
                        <a:t>der Markt bestimmt die Preise</a:t>
                      </a:r>
                    </a:p>
                    <a:p>
                      <a:pPr marL="285750" indent="-285750" algn="l">
                        <a:buFontTx/>
                        <a:buChar char="-"/>
                      </a:pPr>
                      <a:r>
                        <a:rPr lang="de-DE" b="0" dirty="0" smtClean="0">
                          <a:latin typeface="SeroOT"/>
                          <a:cs typeface="SeroOT"/>
                        </a:rPr>
                        <a:t>es</a:t>
                      </a:r>
                      <a:r>
                        <a:rPr lang="de-DE" b="0" baseline="0" dirty="0" smtClean="0">
                          <a:latin typeface="SeroOT"/>
                          <a:cs typeface="SeroOT"/>
                        </a:rPr>
                        <a:t> gibt keine Subventionen</a:t>
                      </a:r>
                      <a:endParaRPr lang="de-DE" b="0" dirty="0" smtClean="0">
                        <a:latin typeface="SeroOT"/>
                        <a:cs typeface="SeroOT"/>
                      </a:endParaRPr>
                    </a:p>
                    <a:p>
                      <a:pPr algn="l"/>
                      <a:endParaRPr lang="de-DE" b="1" dirty="0" smtClean="0">
                        <a:latin typeface="SeroOT"/>
                        <a:cs typeface="SeroOT"/>
                      </a:endParaRPr>
                    </a:p>
                    <a:p>
                      <a:pPr algn="ctr"/>
                      <a:endParaRPr lang="de-DE" b="1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390704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Klarheit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591</Words>
  <Application>Microsoft Macintosh PowerPoint</Application>
  <PresentationFormat>Bildschirmpräsentation (4:3)</PresentationFormat>
  <Paragraphs>110</Paragraphs>
  <Slides>10</Slides>
  <Notes>5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10</vt:i4>
      </vt:variant>
    </vt:vector>
  </HeadingPairs>
  <TitlesOfParts>
    <vt:vector size="11" baseType="lpstr">
      <vt:lpstr>Klarheit</vt:lpstr>
      <vt:lpstr>„Unsere Landwirtschaft“</vt:lpstr>
      <vt:lpstr>Entscheidung 1 </vt:lpstr>
      <vt:lpstr>Nationale Ziele in der Landwirtschaft</vt:lpstr>
      <vt:lpstr>Entscheidung 2A </vt:lpstr>
      <vt:lpstr>Entscheidung 3a </vt:lpstr>
      <vt:lpstr>Entscheidung 3b </vt:lpstr>
      <vt:lpstr>Ziele der Gemeinsamen Agrarpolitik </vt:lpstr>
      <vt:lpstr>Entscheidung 2B </vt:lpstr>
      <vt:lpstr>Entscheidung 3a </vt:lpstr>
      <vt:lpstr>Entscheidung 3b 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„Unsere Landwirtschaft“</dc:title>
  <dc:creator>Lena Grimm</dc:creator>
  <cp:lastModifiedBy>Eurosoc Digital</cp:lastModifiedBy>
  <cp:revision>10</cp:revision>
  <dcterms:created xsi:type="dcterms:W3CDTF">2017-01-17T14:32:22Z</dcterms:created>
  <dcterms:modified xsi:type="dcterms:W3CDTF">2018-02-01T12:45:29Z</dcterms:modified>
</cp:coreProperties>
</file>